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82" r:id="rId2"/>
    <p:sldId id="302" r:id="rId3"/>
    <p:sldId id="299" r:id="rId4"/>
    <p:sldId id="508" r:id="rId5"/>
    <p:sldId id="507" r:id="rId6"/>
    <p:sldId id="509" r:id="rId7"/>
    <p:sldId id="511" r:id="rId8"/>
    <p:sldId id="512" r:id="rId9"/>
    <p:sldId id="513" r:id="rId10"/>
    <p:sldId id="514" r:id="rId11"/>
    <p:sldId id="296" r:id="rId12"/>
    <p:sldId id="283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13F3F"/>
    <a:srgbClr val="005DA2"/>
    <a:srgbClr val="FFFFFF"/>
    <a:srgbClr val="000000"/>
    <a:srgbClr val="FFFF99"/>
    <a:srgbClr val="D9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6" autoAdjust="0"/>
    <p:restoredTop sz="96357" autoAdjust="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11,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October 11,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11,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October 11,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11,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awlomalind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VRA-Dist.based.elect@lomalinda-c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Loma Linda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438400" y="60689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600" dirty="0"/>
              <a:t> Dr. Douglas Johnson, NDC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600" dirty="0"/>
              <a:t>Dr. Justin Levitt, NDC</a:t>
            </a:r>
            <a:endParaRPr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600" dirty="0"/>
              <a:t>National Demographics Corporation</a:t>
            </a:r>
            <a:endParaRPr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ADA08-41D9-C512-4D75-0F63CC5821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11, 2022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E750EB3-0FBF-BD59-0D51-E72AC69E8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4207534" cy="4391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Map 111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8F04814-067C-4CC3-539B-C8ECB2CBD75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1" y="900023"/>
            <a:ext cx="6390736" cy="47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75E68B-E560-6913-C4F3-A57F3B477338}"/>
              </a:ext>
            </a:extLst>
          </p:cNvPr>
          <p:cNvSpPr txBox="1"/>
          <p:nvPr/>
        </p:nvSpPr>
        <p:spPr>
          <a:xfrm>
            <a:off x="228600" y="4107849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2024 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</a:t>
            </a:r>
          </a:p>
        </p:txBody>
      </p:sp>
    </p:spTree>
    <p:extLst>
      <p:ext uri="{BB962C8B-B14F-4D97-AF65-F5344CB8AC3E}">
        <p14:creationId xmlns:p14="http://schemas.microsoft.com/office/powerpoint/2010/main" val="163087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13F3F"/>
                </a:solidFill>
              </a:rPr>
              <a:t>What do you like about the different draft maps? </a:t>
            </a:r>
          </a:p>
          <a:p>
            <a:pPr lvl="0" algn="l" rtl="0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13F3F"/>
                </a:solidFill>
              </a:rPr>
              <a:t>Which draft map(s) best comply with the Fair Maps Act criteria?</a:t>
            </a:r>
          </a:p>
          <a:p>
            <a:pPr lvl="0" algn="l" rtl="0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13F3F"/>
                </a:solidFill>
              </a:rPr>
              <a:t>What changes do you want NDC to bring back for the next hearing?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200" b="1" dirty="0">
              <a:solidFill>
                <a:srgbClr val="C13F3F"/>
              </a:solidFill>
            </a:endParaRPr>
          </a:p>
          <a:p>
            <a:pPr lvl="0" algn="l" rtl="0"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indent="0">
              <a:spcBef>
                <a:spcPts val="500"/>
              </a:spcBef>
              <a:buNone/>
            </a:pPr>
            <a:endParaRPr lang="en-US" sz="16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200" b="1">
                <a:solidFill>
                  <a:srgbClr val="002060"/>
                </a:solidFill>
              </a:rPr>
              <a:t>Discussion:</a:t>
            </a:r>
            <a:endParaRPr lang="en-US" sz="2200" b="1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2000" b="1" dirty="0">
                <a:solidFill>
                  <a:srgbClr val="002060"/>
                </a:solidFill>
              </a:rPr>
              <a:t>Selection of 2-3 “Focus” maps</a:t>
            </a:r>
          </a:p>
          <a:p>
            <a:pPr>
              <a:spcBef>
                <a:spcPts val="500"/>
              </a:spcBef>
            </a:pPr>
            <a:r>
              <a:rPr lang="en-US" sz="2000" b="1" dirty="0">
                <a:solidFill>
                  <a:srgbClr val="002060"/>
                </a:solidFill>
              </a:rPr>
              <a:t>Requests for changes to the October 24</a:t>
            </a:r>
            <a:r>
              <a:rPr lang="en-US" sz="2000" b="1" baseline="30000" dirty="0">
                <a:solidFill>
                  <a:srgbClr val="002060"/>
                </a:solidFill>
              </a:rPr>
              <a:t>th</a:t>
            </a:r>
            <a:r>
              <a:rPr lang="en-US" sz="2000" b="1" dirty="0">
                <a:solidFill>
                  <a:srgbClr val="002060"/>
                </a:solidFill>
              </a:rPr>
              <a:t> Hearing</a:t>
            </a:r>
          </a:p>
        </p:txBody>
      </p:sp>
      <p:cxnSp>
        <p:nvCxnSpPr>
          <p:cNvPr id="260" name="Google Shape;260;p14"/>
          <p:cNvCxnSpPr>
            <a:cxnSpLocks/>
          </p:cNvCxnSpPr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C14FA-6B5E-3577-31EB-174F4DB1EC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3675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2537" y="16764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https://drawlomalinda.org/</a:t>
            </a:r>
            <a:endParaRPr lang="en-US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T </a:t>
            </a:r>
            <a:r>
              <a:rPr lang="en-US" b="1" dirty="0" err="1">
                <a:solidFill>
                  <a:srgbClr val="C13F3F"/>
                </a:solidFill>
              </a:rPr>
              <a:t>Jarb</a:t>
            </a:r>
            <a:r>
              <a:rPr lang="en-US" b="1" dirty="0">
                <a:solidFill>
                  <a:srgbClr val="C13F3F"/>
                </a:solidFill>
              </a:rPr>
              <a:t> </a:t>
            </a:r>
            <a:r>
              <a:rPr lang="en-US" b="1" dirty="0" err="1">
                <a:solidFill>
                  <a:srgbClr val="C13F3F"/>
                </a:solidFill>
              </a:rPr>
              <a:t>Thaipejr</a:t>
            </a:r>
            <a:r>
              <a:rPr lang="en-US" b="1" dirty="0">
                <a:solidFill>
                  <a:srgbClr val="C13F3F"/>
                </a:solidFill>
              </a:rPr>
              <a:t>, City Manager,  909-799-2811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Lynette Arreola, City Clerk, 909-799-2819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b="1" dirty="0">
              <a:solidFill>
                <a:srgbClr val="C13F3F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i="0" u="sng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CVRA-Dist.based.elect@lomalinda-ca.gov</a:t>
            </a:r>
            <a:endParaRPr b="1" dirty="0">
              <a:solidFill>
                <a:schemeClr val="accent2"/>
              </a:solidFill>
            </a:endParaRPr>
          </a:p>
        </p:txBody>
      </p:sp>
      <p:cxnSp>
        <p:nvCxnSpPr>
          <p:cNvPr id="270" name="Google Shape;270;p15"/>
          <p:cNvCxnSpPr>
            <a:cxnSpLocks/>
          </p:cNvCxnSpPr>
          <p:nvPr/>
        </p:nvCxnSpPr>
        <p:spPr>
          <a:xfrm>
            <a:off x="3048000" y="1447800"/>
            <a:ext cx="30389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75DB6-2A06-3287-5B1D-8C914DE52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1005059"/>
              </p:ext>
            </p:extLst>
          </p:nvPr>
        </p:nvGraphicFramePr>
        <p:xfrm>
          <a:off x="490800" y="1630680"/>
          <a:ext cx="8153400" cy="4241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9 &amp; Sept 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Map Submission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Sept. 29,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from members of the community must be received by September 29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93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Released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 4,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7 days in advance of Public Hearing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 11 &amp; Oct.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 </a:t>
                      </a:r>
                    </a:p>
                    <a:p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There will be an additional chance for the community to submit maps before Public Hearings 4 and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8,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October 11, 2022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426482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lang="en-US" sz="1450" i="0" dirty="0">
              <a:solidFill>
                <a:srgbClr val="002060"/>
              </a:solidFill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endParaRPr lang="en-US" sz="9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cxnSp>
        <p:nvCxnSpPr>
          <p:cNvPr id="147" name="Google Shape;147;p3"/>
          <p:cNvCxnSpPr>
            <a:cxnSpLocks/>
          </p:cNvCxnSpPr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57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39A2-F96A-4709-AAD9-18501E8E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7" y="4028577"/>
            <a:ext cx="2572735" cy="17070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CBF27-F67C-3569-3976-F8AD06BA2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DA4-8790-4840-B0BE-92A5F348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Draft Maps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9400-6C74-49A0-8CED-BE5DE06804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date, the City has received nine full five-district maps from the community</a:t>
            </a:r>
          </a:p>
          <a:p>
            <a:pPr lvl="1"/>
            <a:r>
              <a:rPr lang="en-US" dirty="0"/>
              <a:t>These are numbered Maps 101 through 109</a:t>
            </a:r>
          </a:p>
          <a:p>
            <a:pPr lvl="1"/>
            <a:r>
              <a:rPr lang="en-US" dirty="0"/>
              <a:t>6 fail to meet legal requirements</a:t>
            </a:r>
          </a:p>
          <a:p>
            <a:pPr lvl="2"/>
            <a:r>
              <a:rPr lang="en-US" dirty="0"/>
              <a:t>2 are not population-balanced or contiguous</a:t>
            </a:r>
          </a:p>
          <a:p>
            <a:pPr lvl="2"/>
            <a:r>
              <a:rPr lang="en-US" dirty="0"/>
              <a:t>4 are not population-balanced</a:t>
            </a:r>
          </a:p>
          <a:p>
            <a:r>
              <a:rPr lang="en-US" dirty="0"/>
              <a:t>NDC added three maps to the conversation</a:t>
            </a:r>
          </a:p>
          <a:p>
            <a:pPr lvl="1"/>
            <a:r>
              <a:rPr lang="en-US" dirty="0"/>
              <a:t>110, 111, and 112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A830F-AA0D-4AE4-B30A-45D947C14B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  <p:cxnSp>
        <p:nvCxnSpPr>
          <p:cNvPr id="5" name="Google Shape;147;p3">
            <a:extLst>
              <a:ext uri="{FF2B5EF4-FFF2-40B4-BE49-F238E27FC236}">
                <a16:creationId xmlns:a16="http://schemas.microsoft.com/office/drawing/2014/main" id="{7A0D9E92-D875-B4BC-D236-BC3FE86882C9}"/>
              </a:ext>
            </a:extLst>
          </p:cNvPr>
          <p:cNvCxnSpPr>
            <a:cxnSpLocks/>
          </p:cNvCxnSpPr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38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123840"/>
            <a:ext cx="3893737" cy="290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population-balanced or contiguous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8F04814-067C-4CC3-539B-C8ECB2CBD75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005" y="2123840"/>
            <a:ext cx="3893739" cy="290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54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81C8A3D-4A40-405D-951E-D49819BBE34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32" y="3799643"/>
            <a:ext cx="3498324" cy="261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AFF31518-9265-4EAA-B2C9-B9FAA537C52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742" y="3836035"/>
            <a:ext cx="3498326" cy="261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31" y="1007828"/>
            <a:ext cx="3498326" cy="261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 population-balanced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C497C-2CB4-43A1-BA09-230CF2E00EA5}"/>
              </a:ext>
            </a:extLst>
          </p:cNvPr>
          <p:cNvSpPr txBox="1"/>
          <p:nvPr/>
        </p:nvSpPr>
        <p:spPr>
          <a:xfrm>
            <a:off x="1143000" y="3169274"/>
            <a:ext cx="1709122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12.7% deviation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742" y="1007827"/>
            <a:ext cx="3498326" cy="261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9458E-113F-40F2-0C5C-549C1478F8E0}"/>
              </a:ext>
            </a:extLst>
          </p:cNvPr>
          <p:cNvSpPr txBox="1"/>
          <p:nvPr/>
        </p:nvSpPr>
        <p:spPr>
          <a:xfrm>
            <a:off x="6146528" y="3120627"/>
            <a:ext cx="1726756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26.1% deviation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E4264-DF32-7639-5B05-ACC12A72343C}"/>
              </a:ext>
            </a:extLst>
          </p:cNvPr>
          <p:cNvSpPr txBox="1"/>
          <p:nvPr/>
        </p:nvSpPr>
        <p:spPr>
          <a:xfrm>
            <a:off x="6239502" y="6040628"/>
            <a:ext cx="1540806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21% deviation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755AE-4B4C-D8EC-4D9B-1473704462DF}"/>
              </a:ext>
            </a:extLst>
          </p:cNvPr>
          <p:cNvSpPr txBox="1"/>
          <p:nvPr/>
        </p:nvSpPr>
        <p:spPr>
          <a:xfrm>
            <a:off x="1188685" y="5943600"/>
            <a:ext cx="1617751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95% deviation</a:t>
            </a:r>
          </a:p>
        </p:txBody>
      </p:sp>
    </p:spTree>
    <p:extLst>
      <p:ext uri="{BB962C8B-B14F-4D97-AF65-F5344CB8AC3E}">
        <p14:creationId xmlns:p14="http://schemas.microsoft.com/office/powerpoint/2010/main" val="250737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88" y="1433553"/>
            <a:ext cx="3893737" cy="290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D1 between Mountain View and Anderson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8F04814-067C-4CC3-539B-C8ECB2CBD75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995" y="1433553"/>
            <a:ext cx="3893737" cy="290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7EC1A-203D-639B-1DCE-87B6860F75E3}"/>
              </a:ext>
            </a:extLst>
          </p:cNvPr>
          <p:cNvSpPr txBox="1"/>
          <p:nvPr/>
        </p:nvSpPr>
        <p:spPr>
          <a:xfrm>
            <a:off x="5059389" y="4415113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2024 or 2026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2024 or 2026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C2CEA-4994-5575-8574-DCAE7BF11083}"/>
              </a:ext>
            </a:extLst>
          </p:cNvPr>
          <p:cNvSpPr txBox="1"/>
          <p:nvPr/>
        </p:nvSpPr>
        <p:spPr>
          <a:xfrm>
            <a:off x="685800" y="4415113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2024 or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or 2026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1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95400"/>
            <a:ext cx="3893736" cy="290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D1  follows railway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8F04814-067C-4CC3-539B-C8ECB2CBD75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619" y="1295400"/>
            <a:ext cx="3893737" cy="290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BF4D4-2BC5-5E72-C205-DC50209ECF98}"/>
              </a:ext>
            </a:extLst>
          </p:cNvPr>
          <p:cNvSpPr txBox="1"/>
          <p:nvPr/>
        </p:nvSpPr>
        <p:spPr>
          <a:xfrm>
            <a:off x="685800" y="4415113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2024 or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or 2026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BC4F6-3AB5-49C8-3B86-303C903E2C91}"/>
              </a:ext>
            </a:extLst>
          </p:cNvPr>
          <p:cNvSpPr txBox="1"/>
          <p:nvPr/>
        </p:nvSpPr>
        <p:spPr>
          <a:xfrm>
            <a:off x="5051859" y="4415113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2024 or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or 2026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2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799" y="914400"/>
            <a:ext cx="643372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Map 110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11,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ABFD5-CFE0-258C-263C-2A3BCC9A7216}"/>
              </a:ext>
            </a:extLst>
          </p:cNvPr>
          <p:cNvSpPr txBox="1"/>
          <p:nvPr/>
        </p:nvSpPr>
        <p:spPr>
          <a:xfrm>
            <a:off x="228600" y="4107849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2024 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</a:t>
            </a:r>
          </a:p>
        </p:txBody>
      </p:sp>
    </p:spTree>
    <p:extLst>
      <p:ext uri="{BB962C8B-B14F-4D97-AF65-F5344CB8AC3E}">
        <p14:creationId xmlns:p14="http://schemas.microsoft.com/office/powerpoint/2010/main" val="1138766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8282</TotalTime>
  <Words>638</Words>
  <Application>Microsoft Office PowerPoint</Application>
  <PresentationFormat>On-screen Show (4:3)</PresentationFormat>
  <Paragraphs>132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City of Loma Linda Introduction to Districting</vt:lpstr>
      <vt:lpstr>Districting Process</vt:lpstr>
      <vt:lpstr>Redistricting Rules and Goals</vt:lpstr>
      <vt:lpstr>Draft Maps Overview</vt:lpstr>
      <vt:lpstr>Not population-balanced or contiguous</vt:lpstr>
      <vt:lpstr>Not population-balanced</vt:lpstr>
      <vt:lpstr>D1 between Mountain View and Anderson</vt:lpstr>
      <vt:lpstr>D1  follows railway</vt:lpstr>
      <vt:lpstr>Map 110</vt:lpstr>
      <vt:lpstr>Map 111</vt:lpstr>
      <vt:lpstr>Public Hearing &amp; Discussion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451</cp:revision>
  <cp:lastPrinted>2017-05-23T05:26:42Z</cp:lastPrinted>
  <dcterms:created xsi:type="dcterms:W3CDTF">2011-05-19T00:29:13Z</dcterms:created>
  <dcterms:modified xsi:type="dcterms:W3CDTF">2022-10-10T06:35:25Z</dcterms:modified>
</cp:coreProperties>
</file>