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82" r:id="rId2"/>
    <p:sldId id="302" r:id="rId3"/>
    <p:sldId id="299" r:id="rId4"/>
    <p:sldId id="508" r:id="rId5"/>
    <p:sldId id="513" r:id="rId6"/>
    <p:sldId id="514" r:id="rId7"/>
    <p:sldId id="515" r:id="rId8"/>
    <p:sldId id="296" r:id="rId9"/>
    <p:sldId id="283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13F3F"/>
    <a:srgbClr val="005DA2"/>
    <a:srgbClr val="FFFFFF"/>
    <a:srgbClr val="000000"/>
    <a:srgbClr val="FFFF99"/>
    <a:srgbClr val="D9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96" autoAdjust="0"/>
    <p:restoredTop sz="96357" autoAdjust="0"/>
  </p:normalViewPr>
  <p:slideViewPr>
    <p:cSldViewPr>
      <p:cViewPr varScale="1">
        <p:scale>
          <a:sx n="111" d="100"/>
          <a:sy n="111" d="100"/>
        </p:scale>
        <p:origin x="12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25,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25,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25,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25,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October 25,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25,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October 25,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October 25, 2022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October 25,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awlomalind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VRA-Dist.based.elect@lomalinda-c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Loma Linda</a:t>
            </a:r>
            <a:br>
              <a:rPr lang="en-US" sz="3600" b="1" dirty="0"/>
            </a:br>
            <a:r>
              <a:rPr lang="en-US" sz="3600" b="1" dirty="0"/>
              <a:t>Draft Plan Presentation</a:t>
            </a:r>
            <a:endParaRPr sz="3600" b="1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438400" y="606895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600" dirty="0"/>
              <a:t> Dr. Douglas Johnson, NDC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600" dirty="0"/>
              <a:t>Dr. Justin Levitt, NDC</a:t>
            </a:r>
            <a:endParaRPr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1600" dirty="0"/>
              <a:t>National Demographics Corporation</a:t>
            </a:r>
            <a:endParaRPr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ADA08-41D9-C512-4D75-0F63CC5821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25, 2022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E750EB3-0FBF-BD59-0D51-E72AC69E8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4207534" cy="4391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"/>
    </mc:Choice>
    <mc:Fallback xmlns="">
      <p:transition spd="slow" advTm="12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1005059"/>
              </p:ext>
            </p:extLst>
          </p:nvPr>
        </p:nvGraphicFramePr>
        <p:xfrm>
          <a:off x="490800" y="1630680"/>
          <a:ext cx="8153400" cy="4241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August 9 &amp; Sept 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for Map Submission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Sept. 29,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from members of the community must be received by September 29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93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Maps Released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Oct. 4,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7 days in advance of Public Hearing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Oct. 11 &amp; Oct.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 </a:t>
                      </a:r>
                    </a:p>
                    <a:p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There will be an additional chance for the community to submit maps before Public Hearings 4 and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Nov. 8,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0A8B24-6F2D-5A4F-9386-9ED8D46E3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October 25, 2022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426482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Respect voters’ choices / continuity in office</a:t>
            </a:r>
            <a:endParaRPr sz="16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8321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2842196" y="1935300"/>
            <a:ext cx="3039000" cy="4264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lang="en-US" sz="1450" i="0" dirty="0">
              <a:solidFill>
                <a:srgbClr val="002060"/>
              </a:solidFill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SzPct val="70000"/>
              <a:buFont typeface="+mj-lt"/>
              <a:buAutoNum type="arabicPeriod"/>
            </a:pPr>
            <a:endParaRPr lang="en-US" sz="9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</a:t>
            </a:r>
            <a:endParaRPr sz="1600" b="1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cxnSp>
        <p:nvCxnSpPr>
          <p:cNvPr id="147" name="Google Shape;147;p3"/>
          <p:cNvCxnSpPr>
            <a:cxnSpLocks/>
          </p:cNvCxnSpPr>
          <p:nvPr/>
        </p:nvCxnSpPr>
        <p:spPr>
          <a:xfrm>
            <a:off x="3052500" y="1014075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57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7639A2-F96A-4709-AAD9-18501E8E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57" y="4028577"/>
            <a:ext cx="2572735" cy="17070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CBF27-F67C-3569-3976-F8AD06BA23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25, 2022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DA4-8790-4840-B0BE-92A5F348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Draft Maps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9400-6C74-49A0-8CED-BE5DE06804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October 11, the Council designated Maps 110, 111, and 112 as “Focus Maps”</a:t>
            </a:r>
          </a:p>
          <a:p>
            <a:pPr lvl="1"/>
            <a:r>
              <a:rPr lang="en-US" dirty="0"/>
              <a:t>12 maps were considered, including nine from the community</a:t>
            </a:r>
          </a:p>
          <a:p>
            <a:pPr lvl="1"/>
            <a:r>
              <a:rPr lang="en-US" dirty="0"/>
              <a:t>Six failed to meet legal requirements of population-balance or contiguity</a:t>
            </a:r>
          </a:p>
          <a:p>
            <a:r>
              <a:rPr lang="en-US" dirty="0"/>
              <a:t>No new maps were received prior to this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A830F-AA0D-4AE4-B30A-45D947C14B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25, 2022</a:t>
            </a:r>
            <a:endParaRPr lang="en-US" dirty="0"/>
          </a:p>
        </p:txBody>
      </p:sp>
      <p:cxnSp>
        <p:nvCxnSpPr>
          <p:cNvPr id="5" name="Google Shape;147;p3">
            <a:extLst>
              <a:ext uri="{FF2B5EF4-FFF2-40B4-BE49-F238E27FC236}">
                <a16:creationId xmlns:a16="http://schemas.microsoft.com/office/drawing/2014/main" id="{7A0D9E92-D875-B4BC-D236-BC3FE86882C9}"/>
              </a:ext>
            </a:extLst>
          </p:cNvPr>
          <p:cNvCxnSpPr>
            <a:cxnSpLocks/>
          </p:cNvCxnSpPr>
          <p:nvPr/>
        </p:nvCxnSpPr>
        <p:spPr>
          <a:xfrm>
            <a:off x="3052500" y="1014075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338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799" y="914400"/>
            <a:ext cx="643372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Map 110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25,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ABFD5-CFE0-258C-263C-2A3BCC9A7216}"/>
              </a:ext>
            </a:extLst>
          </p:cNvPr>
          <p:cNvSpPr txBox="1"/>
          <p:nvPr/>
        </p:nvSpPr>
        <p:spPr>
          <a:xfrm>
            <a:off x="228600" y="4107849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Sequence of Elections:</a:t>
            </a:r>
          </a:p>
          <a:p>
            <a:r>
              <a:rPr lang="en-US" dirty="0">
                <a:latin typeface="Garamond" panose="02020404030301010803" pitchFamily="18" charset="0"/>
              </a:rPr>
              <a:t>D1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D2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D3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D4 – 2024 </a:t>
            </a:r>
          </a:p>
          <a:p>
            <a:r>
              <a:rPr lang="en-US" dirty="0">
                <a:latin typeface="Garamond" panose="02020404030301010803" pitchFamily="18" charset="0"/>
              </a:rPr>
              <a:t>D5 – 2024 </a:t>
            </a:r>
          </a:p>
        </p:txBody>
      </p:sp>
    </p:spTree>
    <p:extLst>
      <p:ext uri="{BB962C8B-B14F-4D97-AF65-F5344CB8AC3E}">
        <p14:creationId xmlns:p14="http://schemas.microsoft.com/office/powerpoint/2010/main" val="113876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Map 111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25, 2022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8F04814-067C-4CC3-539B-C8ECB2CBD75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1" y="900023"/>
            <a:ext cx="6390736" cy="47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75E68B-E560-6913-C4F3-A57F3B477338}"/>
              </a:ext>
            </a:extLst>
          </p:cNvPr>
          <p:cNvSpPr txBox="1"/>
          <p:nvPr/>
        </p:nvSpPr>
        <p:spPr>
          <a:xfrm>
            <a:off x="228600" y="4107849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Sequence of Elections:</a:t>
            </a:r>
          </a:p>
          <a:p>
            <a:r>
              <a:rPr lang="en-US" dirty="0">
                <a:latin typeface="Garamond" panose="02020404030301010803" pitchFamily="18" charset="0"/>
              </a:rPr>
              <a:t>D1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D2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D3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D4 – 2024 </a:t>
            </a:r>
          </a:p>
          <a:p>
            <a:r>
              <a:rPr lang="en-US" dirty="0">
                <a:latin typeface="Garamond" panose="02020404030301010803" pitchFamily="18" charset="0"/>
              </a:rPr>
              <a:t>D5 – 2024 </a:t>
            </a:r>
          </a:p>
        </p:txBody>
      </p:sp>
    </p:spTree>
    <p:extLst>
      <p:ext uri="{BB962C8B-B14F-4D97-AF65-F5344CB8AC3E}">
        <p14:creationId xmlns:p14="http://schemas.microsoft.com/office/powerpoint/2010/main" val="163087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7947AE-33E4-4599-89A2-8B75E1ECADAA}"/>
              </a:ext>
            </a:extLst>
          </p:cNvPr>
          <p:cNvPicPr preferRelativeResize="0"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914400"/>
            <a:ext cx="643372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72C61-609A-4C14-8743-8D0F94D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Map 112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47A49-EE0F-4ADF-B330-273516EC47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25,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ABFD5-CFE0-258C-263C-2A3BCC9A7216}"/>
              </a:ext>
            </a:extLst>
          </p:cNvPr>
          <p:cNvSpPr txBox="1"/>
          <p:nvPr/>
        </p:nvSpPr>
        <p:spPr>
          <a:xfrm>
            <a:off x="228600" y="4107849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Sequence of Elections:</a:t>
            </a:r>
          </a:p>
          <a:p>
            <a:r>
              <a:rPr lang="en-US" dirty="0">
                <a:latin typeface="Garamond" panose="02020404030301010803" pitchFamily="18" charset="0"/>
              </a:rPr>
              <a:t>D1 – 2024</a:t>
            </a:r>
          </a:p>
          <a:p>
            <a:r>
              <a:rPr lang="en-US" dirty="0">
                <a:latin typeface="Garamond" panose="02020404030301010803" pitchFamily="18" charset="0"/>
              </a:rPr>
              <a:t>D2 – 2026</a:t>
            </a:r>
          </a:p>
          <a:p>
            <a:r>
              <a:rPr lang="en-US" dirty="0">
                <a:latin typeface="Garamond" panose="02020404030301010803" pitchFamily="18" charset="0"/>
              </a:rPr>
              <a:t>D3 – 2024 or 2026</a:t>
            </a:r>
          </a:p>
          <a:p>
            <a:r>
              <a:rPr lang="en-US" dirty="0">
                <a:latin typeface="Garamond" panose="02020404030301010803" pitchFamily="18" charset="0"/>
              </a:rPr>
              <a:t>D4 – 2024 or 2026</a:t>
            </a:r>
          </a:p>
          <a:p>
            <a:r>
              <a:rPr lang="en-US" dirty="0">
                <a:latin typeface="Garamond" panose="02020404030301010803" pitchFamily="18" charset="0"/>
              </a:rPr>
              <a:t>D5 – 2024 </a:t>
            </a:r>
          </a:p>
        </p:txBody>
      </p:sp>
    </p:spTree>
    <p:extLst>
      <p:ext uri="{BB962C8B-B14F-4D97-AF65-F5344CB8AC3E}">
        <p14:creationId xmlns:p14="http://schemas.microsoft.com/office/powerpoint/2010/main" val="339624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2286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sz="4000"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674700" y="1536620"/>
            <a:ext cx="7794600" cy="46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C13F3F"/>
                </a:solidFill>
              </a:rPr>
              <a:t>What do you like about the different draft maps? </a:t>
            </a:r>
          </a:p>
          <a:p>
            <a:pPr lvl="0" algn="l" rtl="0"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C13F3F"/>
                </a:solidFill>
              </a:rPr>
              <a:t>Which draft map(s) best comply with the Fair Maps Act criteria?</a:t>
            </a:r>
          </a:p>
          <a:p>
            <a:pPr lvl="0" algn="l" rtl="0"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C13F3F"/>
                </a:solidFill>
              </a:rPr>
              <a:t>Which map will serve Loma Linda best over the </a:t>
            </a:r>
            <a:r>
              <a:rPr lang="en-US" sz="2200" b="1">
                <a:solidFill>
                  <a:srgbClr val="C13F3F"/>
                </a:solidFill>
              </a:rPr>
              <a:t>next decade?</a:t>
            </a:r>
            <a:endParaRPr lang="en-US" sz="2200" b="1" dirty="0">
              <a:solidFill>
                <a:srgbClr val="C13F3F"/>
              </a:solidFill>
            </a:endParaRPr>
          </a:p>
          <a:p>
            <a:pPr marL="0" indent="0">
              <a:spcBef>
                <a:spcPts val="500"/>
              </a:spcBef>
              <a:buNone/>
            </a:pPr>
            <a:endParaRPr lang="en-US" sz="16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200" b="1" dirty="0">
                <a:solidFill>
                  <a:srgbClr val="002060"/>
                </a:solidFill>
              </a:rPr>
              <a:t>Discussion:</a:t>
            </a:r>
          </a:p>
          <a:p>
            <a:pPr>
              <a:spcBef>
                <a:spcPts val="500"/>
              </a:spcBef>
            </a:pPr>
            <a:r>
              <a:rPr lang="en-US" sz="2000" b="1" dirty="0">
                <a:solidFill>
                  <a:srgbClr val="002060"/>
                </a:solidFill>
              </a:rPr>
              <a:t>Selection of a final map </a:t>
            </a:r>
          </a:p>
        </p:txBody>
      </p:sp>
      <p:cxnSp>
        <p:nvCxnSpPr>
          <p:cNvPr id="260" name="Google Shape;260;p14"/>
          <p:cNvCxnSpPr>
            <a:cxnSpLocks/>
          </p:cNvCxnSpPr>
          <p:nvPr/>
        </p:nvCxnSpPr>
        <p:spPr>
          <a:xfrm>
            <a:off x="3048000" y="1225950"/>
            <a:ext cx="2953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C14FA-6B5E-3577-31EB-174F4DB1EC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25, 2022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3675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2537" y="16764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https://drawlomalinda.org/</a:t>
            </a:r>
            <a:endParaRPr lang="en-US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T </a:t>
            </a:r>
            <a:r>
              <a:rPr lang="en-US" b="1" dirty="0" err="1">
                <a:solidFill>
                  <a:srgbClr val="C13F3F"/>
                </a:solidFill>
              </a:rPr>
              <a:t>Jarb</a:t>
            </a:r>
            <a:r>
              <a:rPr lang="en-US" b="1" dirty="0">
                <a:solidFill>
                  <a:srgbClr val="C13F3F"/>
                </a:solidFill>
              </a:rPr>
              <a:t> </a:t>
            </a:r>
            <a:r>
              <a:rPr lang="en-US" b="1" dirty="0" err="1">
                <a:solidFill>
                  <a:srgbClr val="C13F3F"/>
                </a:solidFill>
              </a:rPr>
              <a:t>Thaipejr</a:t>
            </a:r>
            <a:r>
              <a:rPr lang="en-US" b="1" dirty="0">
                <a:solidFill>
                  <a:srgbClr val="C13F3F"/>
                </a:solidFill>
              </a:rPr>
              <a:t>, City Manager,  909-799-2811</a:t>
            </a: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Lynette Arreola, City Clerk, 909-799-2819</a:t>
            </a: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lang="en-US" b="1" dirty="0">
              <a:solidFill>
                <a:srgbClr val="C13F3F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i="0" u="sng" dirty="0">
                <a:solidFill>
                  <a:schemeClr val="accent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CVRA-Dist.based.elect@lomalinda-ca.gov</a:t>
            </a:r>
            <a:endParaRPr b="1" dirty="0">
              <a:solidFill>
                <a:schemeClr val="accent2"/>
              </a:solidFill>
            </a:endParaRPr>
          </a:p>
        </p:txBody>
      </p:sp>
      <p:cxnSp>
        <p:nvCxnSpPr>
          <p:cNvPr id="270" name="Google Shape;270;p15"/>
          <p:cNvCxnSpPr>
            <a:cxnSpLocks/>
          </p:cNvCxnSpPr>
          <p:nvPr/>
        </p:nvCxnSpPr>
        <p:spPr>
          <a:xfrm>
            <a:off x="3048000" y="1447800"/>
            <a:ext cx="303897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75DB6-2A06-3287-5B1D-8C914DE529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October 25, 2022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8288</TotalTime>
  <Words>511</Words>
  <Application>Microsoft Office PowerPoint</Application>
  <PresentationFormat>On-screen Show (4:3)</PresentationFormat>
  <Paragraphs>98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City of Loma Linda Draft Plan Presentation</vt:lpstr>
      <vt:lpstr>Districting Process</vt:lpstr>
      <vt:lpstr>Redistricting Rules and Goals</vt:lpstr>
      <vt:lpstr>Draft Maps Overview</vt:lpstr>
      <vt:lpstr>Map 110</vt:lpstr>
      <vt:lpstr>Map 111</vt:lpstr>
      <vt:lpstr>Map 112</vt:lpstr>
      <vt:lpstr>Public Hearing &amp; Discussion</vt:lpstr>
      <vt:lpstr>Share Your Thoughts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Justin Levitt</cp:lastModifiedBy>
  <cp:revision>452</cp:revision>
  <cp:lastPrinted>2017-05-23T05:26:42Z</cp:lastPrinted>
  <dcterms:created xsi:type="dcterms:W3CDTF">2011-05-19T00:29:13Z</dcterms:created>
  <dcterms:modified xsi:type="dcterms:W3CDTF">2022-10-24T08:13:27Z</dcterms:modified>
</cp:coreProperties>
</file>